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Merriweather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erriweather-bold.fntdata"/><Relationship Id="rId14" Type="http://schemas.openxmlformats.org/officeDocument/2006/relationships/font" Target="fonts/Merriweather-regular.fntdata"/><Relationship Id="rId17" Type="http://schemas.openxmlformats.org/officeDocument/2006/relationships/font" Target="fonts/Merriweather-boldItalic.fntdata"/><Relationship Id="rId16" Type="http://schemas.openxmlformats.org/officeDocument/2006/relationships/font" Target="fonts/Merriweather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0.png>
</file>

<file path=ppt/media/image2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7a80463fa4845a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17a80463fa4845a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17a80463fa4845a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6350198" y="2960965"/>
            <a:ext cx="7416403" cy="1542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b="0" i="0" lang="en-US" sz="485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ReStyleAI: Closing the Loop in Fashion Waste</a:t>
            </a:r>
            <a:endParaRPr b="0" i="0" sz="4850" u="none" cap="none" strike="noStrike"/>
          </a:p>
        </p:txBody>
      </p:sp>
      <p:sp>
        <p:nvSpPr>
          <p:cNvPr id="50" name="Google Shape;50;p11"/>
          <p:cNvSpPr/>
          <p:nvPr/>
        </p:nvSpPr>
        <p:spPr>
          <a:xfrm>
            <a:off x="6350200" y="6438800"/>
            <a:ext cx="74163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Submitted By: </a:t>
            </a:r>
            <a:r>
              <a:rPr lang="en-US" sz="19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DEEPIKA NARENDRAN</a:t>
            </a:r>
            <a:endParaRPr sz="1900">
              <a:solidFill>
                <a:srgbClr val="E2E6E9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Mail ID: Deepika2.ytb@gmail.com</a:t>
            </a:r>
            <a:endParaRPr sz="1900">
              <a:solidFill>
                <a:srgbClr val="E2E6E9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" name="Google Shape;51;p11"/>
          <p:cNvSpPr/>
          <p:nvPr/>
        </p:nvSpPr>
        <p:spPr>
          <a:xfrm flipH="1" rot="10800000">
            <a:off x="12468600" y="7395606"/>
            <a:ext cx="2161800" cy="834000"/>
          </a:xfrm>
          <a:prstGeom prst="roundRect">
            <a:avLst>
              <a:gd fmla="val 50000" name="adj"/>
            </a:avLst>
          </a:prstGeom>
          <a:solidFill>
            <a:srgbClr val="001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1"/>
          <p:cNvSpPr txBox="1"/>
          <p:nvPr/>
        </p:nvSpPr>
        <p:spPr>
          <a:xfrm flipH="1" rot="189">
            <a:off x="6349931" y="5273058"/>
            <a:ext cx="5468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C9DAF8"/>
                </a:solidFill>
              </a:rPr>
              <a:t>Selected Domain: AI in Other Domain (Sustainable Fashion)</a:t>
            </a:r>
            <a:endParaRPr b="1" sz="1800">
              <a:solidFill>
                <a:srgbClr val="C9DAF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8" name="Google Shape;5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0581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2"/>
          <p:cNvSpPr/>
          <p:nvPr/>
        </p:nvSpPr>
        <p:spPr>
          <a:xfrm>
            <a:off x="757595" y="3470315"/>
            <a:ext cx="11149489" cy="6763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05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250"/>
              <a:buFont typeface="Merriweather"/>
              <a:buNone/>
            </a:pPr>
            <a:r>
              <a:rPr b="0" i="0" lang="en-US" sz="425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The Fast Fashion Crisis: A Global Challenge</a:t>
            </a:r>
            <a:endParaRPr b="0" i="0" sz="4250" u="none" cap="none" strike="noStrike"/>
          </a:p>
        </p:txBody>
      </p:sp>
      <p:sp>
        <p:nvSpPr>
          <p:cNvPr id="60" name="Google Shape;60;p12"/>
          <p:cNvSpPr/>
          <p:nvPr/>
        </p:nvSpPr>
        <p:spPr>
          <a:xfrm>
            <a:off x="757595" y="4471392"/>
            <a:ext cx="4227433" cy="2993588"/>
          </a:xfrm>
          <a:prstGeom prst="roundRect">
            <a:avLst>
              <a:gd fmla="val 3037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2"/>
          <p:cNvSpPr/>
          <p:nvPr/>
        </p:nvSpPr>
        <p:spPr>
          <a:xfrm>
            <a:off x="981670" y="4695468"/>
            <a:ext cx="3416498" cy="338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erriweather"/>
              <a:buNone/>
            </a:pPr>
            <a:r>
              <a:rPr b="0" i="0" lang="en-US" sz="21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Massive Waste Generation</a:t>
            </a:r>
            <a:endParaRPr b="0" i="0" sz="2100" u="none" cap="none" strike="noStrike"/>
          </a:p>
        </p:txBody>
      </p:sp>
      <p:sp>
        <p:nvSpPr>
          <p:cNvPr id="62" name="Google Shape;62;p12"/>
          <p:cNvSpPr/>
          <p:nvPr/>
        </p:nvSpPr>
        <p:spPr>
          <a:xfrm>
            <a:off x="981670" y="5163503"/>
            <a:ext cx="3779282" cy="1731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00"/>
              <a:buFont typeface="Merriweather"/>
              <a:buNone/>
            </a:pPr>
            <a:r>
              <a:rPr b="0" i="0" lang="en-US" sz="17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Approximately 92 million tons of textile waste are generated annually, with only 15% recycled or reused. This contributes significantly to landfills and pollution.</a:t>
            </a:r>
            <a:endParaRPr b="0" i="0" sz="1700" u="none" cap="none" strike="noStrike"/>
          </a:p>
        </p:txBody>
      </p:sp>
      <p:sp>
        <p:nvSpPr>
          <p:cNvPr id="63" name="Google Shape;63;p12"/>
          <p:cNvSpPr/>
          <p:nvPr/>
        </p:nvSpPr>
        <p:spPr>
          <a:xfrm>
            <a:off x="5201483" y="4471392"/>
            <a:ext cx="4227433" cy="2993588"/>
          </a:xfrm>
          <a:prstGeom prst="roundRect">
            <a:avLst>
              <a:gd fmla="val 3037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2"/>
          <p:cNvSpPr/>
          <p:nvPr/>
        </p:nvSpPr>
        <p:spPr>
          <a:xfrm>
            <a:off x="5425559" y="4695468"/>
            <a:ext cx="2803446" cy="338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erriweather"/>
              <a:buNone/>
            </a:pPr>
            <a:r>
              <a:rPr b="0" i="0" lang="en-US" sz="21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Inefficient Circularity</a:t>
            </a:r>
            <a:endParaRPr b="0" i="0" sz="2100" u="none" cap="none" strike="noStrike"/>
          </a:p>
        </p:txBody>
      </p:sp>
      <p:sp>
        <p:nvSpPr>
          <p:cNvPr id="65" name="Google Shape;65;p12"/>
          <p:cNvSpPr/>
          <p:nvPr/>
        </p:nvSpPr>
        <p:spPr>
          <a:xfrm>
            <a:off x="5425559" y="5163503"/>
            <a:ext cx="3779282" cy="20774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00"/>
              <a:buFont typeface="Merriweather"/>
              <a:buNone/>
            </a:pPr>
            <a:r>
              <a:rPr b="0" i="0" lang="en-US" sz="17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Consumers face challenges in reselling quality pre-owned clothing due to a lack of efficient platforms for intelligent matching. The current ecosystem is fragmented.</a:t>
            </a:r>
            <a:endParaRPr b="0" i="0" sz="1700" u="none" cap="none" strike="noStrike"/>
          </a:p>
        </p:txBody>
      </p:sp>
      <p:sp>
        <p:nvSpPr>
          <p:cNvPr id="66" name="Google Shape;66;p12"/>
          <p:cNvSpPr/>
          <p:nvPr/>
        </p:nvSpPr>
        <p:spPr>
          <a:xfrm>
            <a:off x="9645372" y="4471392"/>
            <a:ext cx="4227433" cy="2993588"/>
          </a:xfrm>
          <a:prstGeom prst="roundRect">
            <a:avLst>
              <a:gd fmla="val 3037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/>
          <p:nvPr/>
        </p:nvSpPr>
        <p:spPr>
          <a:xfrm>
            <a:off x="9869448" y="4695468"/>
            <a:ext cx="3646408" cy="338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erriweather"/>
              <a:buNone/>
            </a:pPr>
            <a:r>
              <a:rPr b="0" i="0" lang="en-US" sz="21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Environmental Degradation</a:t>
            </a:r>
            <a:endParaRPr b="0" i="0" sz="2100" u="none" cap="none" strike="noStrike"/>
          </a:p>
        </p:txBody>
      </p:sp>
      <p:sp>
        <p:nvSpPr>
          <p:cNvPr id="68" name="Google Shape;68;p12"/>
          <p:cNvSpPr/>
          <p:nvPr/>
        </p:nvSpPr>
        <p:spPr>
          <a:xfrm>
            <a:off x="9869448" y="5163503"/>
            <a:ext cx="3779282" cy="17311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00"/>
              <a:buFont typeface="Merriweather"/>
              <a:buNone/>
            </a:pPr>
            <a:r>
              <a:rPr b="0" i="0" lang="en-US" sz="17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core problem lies in inefficient clothing circularity, leading to substantial environmental damage from production to disposal. This linear model is unsustainable.</a:t>
            </a:r>
            <a:endParaRPr b="0" i="0" sz="1700" u="none" cap="none" strike="noStrike"/>
          </a:p>
        </p:txBody>
      </p:sp>
      <p:sp>
        <p:nvSpPr>
          <p:cNvPr id="69" name="Google Shape;69;p12"/>
          <p:cNvSpPr/>
          <p:nvPr/>
        </p:nvSpPr>
        <p:spPr>
          <a:xfrm flipH="1" rot="10800000">
            <a:off x="12468600" y="7395606"/>
            <a:ext cx="2161800" cy="834000"/>
          </a:xfrm>
          <a:prstGeom prst="roundRect">
            <a:avLst>
              <a:gd fmla="val 50000" name="adj"/>
            </a:avLst>
          </a:prstGeom>
          <a:solidFill>
            <a:srgbClr val="001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5" name="Google Shape;7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57675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/>
          <p:nvPr/>
        </p:nvSpPr>
        <p:spPr>
          <a:xfrm>
            <a:off x="721400" y="3145155"/>
            <a:ext cx="8763238" cy="6442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050"/>
              <a:buFont typeface="Merriweather"/>
              <a:buNone/>
            </a:pPr>
            <a:r>
              <a:rPr b="0" i="0" lang="en-US" sz="405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ReStyleAI: The Style Revival Engine</a:t>
            </a:r>
            <a:endParaRPr b="0" i="0" sz="4050" u="none" cap="none" strike="noStrike"/>
          </a:p>
        </p:txBody>
      </p:sp>
      <p:pic>
        <p:nvPicPr>
          <p:cNvPr descr="preencoded.png" id="77" name="Google Shape;7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1400" y="4098608"/>
            <a:ext cx="4395788" cy="824508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/>
          <p:nvPr/>
        </p:nvSpPr>
        <p:spPr>
          <a:xfrm>
            <a:off x="927497" y="5129213"/>
            <a:ext cx="2576751" cy="322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00"/>
              <a:buFont typeface="Merriweather"/>
              <a:buNone/>
            </a:pPr>
            <a:r>
              <a:rPr b="0" i="0" lang="en-US" sz="2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AI-Powered Analysis</a:t>
            </a:r>
            <a:endParaRPr b="0" i="0" sz="2000" u="none" cap="none" strike="noStrike"/>
          </a:p>
        </p:txBody>
      </p:sp>
      <p:sp>
        <p:nvSpPr>
          <p:cNvPr id="79" name="Google Shape;79;p13"/>
          <p:cNvSpPr/>
          <p:nvPr/>
        </p:nvSpPr>
        <p:spPr>
          <a:xfrm>
            <a:off x="927497" y="5574863"/>
            <a:ext cx="3983593" cy="9890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600"/>
              <a:buFont typeface="Merriweather"/>
              <a:buNone/>
            </a:pPr>
            <a:r>
              <a:rPr b="0" i="0" lang="en-US" sz="16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Our platform leverages computer vision to meticulously analyse clothing attributes like style, colour, and pattern.</a:t>
            </a:r>
            <a:endParaRPr b="0" i="0" sz="1600" u="none" cap="none" strike="noStrike"/>
          </a:p>
        </p:txBody>
      </p:sp>
      <p:pic>
        <p:nvPicPr>
          <p:cNvPr descr="preencoded.png" id="80" name="Google Shape;80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17187" y="4098608"/>
            <a:ext cx="4395907" cy="824508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3"/>
          <p:cNvSpPr/>
          <p:nvPr/>
        </p:nvSpPr>
        <p:spPr>
          <a:xfrm>
            <a:off x="5323284" y="5129213"/>
            <a:ext cx="2576751" cy="322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00"/>
              <a:buFont typeface="Merriweather"/>
              <a:buNone/>
            </a:pPr>
            <a:r>
              <a:rPr b="0" i="0" lang="en-US" sz="2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Intelligent Matching</a:t>
            </a:r>
            <a:endParaRPr b="0" i="0" sz="2000" u="none" cap="none" strike="noStrike"/>
          </a:p>
        </p:txBody>
      </p:sp>
      <p:sp>
        <p:nvSpPr>
          <p:cNvPr id="82" name="Google Shape;82;p13"/>
          <p:cNvSpPr/>
          <p:nvPr/>
        </p:nvSpPr>
        <p:spPr>
          <a:xfrm>
            <a:off x="5323284" y="5574863"/>
            <a:ext cx="3983712" cy="13187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600"/>
              <a:buFont typeface="Merriweather"/>
              <a:buNone/>
            </a:pPr>
            <a:r>
              <a:rPr b="0" i="0" lang="en-US" sz="16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We connect sellers with ideal buyers through a sophisticated style compatibility algorithm, ensuring optimal matches.</a:t>
            </a:r>
            <a:endParaRPr b="0" i="0" sz="1600" u="none" cap="none" strike="noStrike"/>
          </a:p>
        </p:txBody>
      </p:sp>
      <p:pic>
        <p:nvPicPr>
          <p:cNvPr descr="preencoded.png" id="83" name="Google Shape;83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513094" y="4098608"/>
            <a:ext cx="4395788" cy="82450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/>
          <p:nvPr/>
        </p:nvSpPr>
        <p:spPr>
          <a:xfrm>
            <a:off x="9719191" y="5129213"/>
            <a:ext cx="2800826" cy="322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00"/>
              <a:buFont typeface="Merriweather"/>
              <a:buNone/>
            </a:pPr>
            <a:r>
              <a:rPr b="0" i="0" lang="en-US" sz="2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Environmental Impact</a:t>
            </a:r>
            <a:endParaRPr b="0" i="0" sz="2000" u="none" cap="none" strike="noStrike"/>
          </a:p>
        </p:txBody>
      </p:sp>
      <p:sp>
        <p:nvSpPr>
          <p:cNvPr id="85" name="Google Shape;85;p13"/>
          <p:cNvSpPr/>
          <p:nvPr/>
        </p:nvSpPr>
        <p:spPr>
          <a:xfrm>
            <a:off x="9719191" y="5574863"/>
            <a:ext cx="3983593" cy="13187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600"/>
              <a:buFont typeface="Merriweather"/>
              <a:buNone/>
            </a:pPr>
            <a:r>
              <a:rPr b="0" i="0" lang="en-US" sz="16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Each transaction quantifies environmental savings, providing tangible proof of sustainable consumption.</a:t>
            </a:r>
            <a:endParaRPr b="0" i="0" sz="1600" u="none" cap="none" strike="noStrike"/>
          </a:p>
        </p:txBody>
      </p:sp>
      <p:sp>
        <p:nvSpPr>
          <p:cNvPr id="86" name="Google Shape;86;p13"/>
          <p:cNvSpPr/>
          <p:nvPr/>
        </p:nvSpPr>
        <p:spPr>
          <a:xfrm>
            <a:off x="721400" y="7331512"/>
            <a:ext cx="13187601" cy="3296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600"/>
              <a:buFont typeface="Merriweather"/>
              <a:buNone/>
            </a:pPr>
            <a:r>
              <a:rPr b="0" i="0" lang="en-US" sz="16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Our key innovation is a multimodal AI-powered style-to-style matching algorithm, revolutionising clothing circularity.</a:t>
            </a:r>
            <a:endParaRPr b="0" i="0" sz="1600" u="none" cap="none" strike="noStrike"/>
          </a:p>
        </p:txBody>
      </p:sp>
      <p:sp>
        <p:nvSpPr>
          <p:cNvPr id="87" name="Google Shape;87;p13"/>
          <p:cNvSpPr/>
          <p:nvPr/>
        </p:nvSpPr>
        <p:spPr>
          <a:xfrm flipH="1" rot="10800000">
            <a:off x="12468600" y="7395606"/>
            <a:ext cx="2161800" cy="834000"/>
          </a:xfrm>
          <a:prstGeom prst="roundRect">
            <a:avLst>
              <a:gd fmla="val 50000" name="adj"/>
            </a:avLst>
          </a:prstGeom>
          <a:solidFill>
            <a:srgbClr val="001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863798" y="1365766"/>
            <a:ext cx="7525703" cy="7712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b="0" i="0" lang="en-US" sz="485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Robust Technology Stack</a:t>
            </a:r>
            <a:endParaRPr b="0" i="0" sz="4850" u="none" cap="none" strike="noStrike"/>
          </a:p>
        </p:txBody>
      </p:sp>
      <p:sp>
        <p:nvSpPr>
          <p:cNvPr id="94" name="Google Shape;94;p14"/>
          <p:cNvSpPr/>
          <p:nvPr/>
        </p:nvSpPr>
        <p:spPr>
          <a:xfrm>
            <a:off x="863798" y="2630686"/>
            <a:ext cx="12902803" cy="3560683"/>
          </a:xfrm>
          <a:prstGeom prst="roundRect">
            <a:avLst>
              <a:gd fmla="val 2911" name="adj"/>
            </a:avLst>
          </a:prstGeom>
          <a:noFill/>
          <a:ln cap="flat" cmpd="sng" w="152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879038" y="2645926"/>
            <a:ext cx="12872323" cy="706041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1125974" y="2801541"/>
            <a:ext cx="2720578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AI Engine</a:t>
            </a:r>
            <a:endParaRPr b="0" i="0" sz="1900" u="none" cap="none" strike="noStrike"/>
          </a:p>
        </p:txBody>
      </p:sp>
      <p:sp>
        <p:nvSpPr>
          <p:cNvPr id="97" name="Google Shape;97;p14"/>
          <p:cNvSpPr/>
          <p:nvPr/>
        </p:nvSpPr>
        <p:spPr>
          <a:xfrm>
            <a:off x="4347805" y="2801541"/>
            <a:ext cx="9156740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CLIP (Contrastive Language-Image Pretraining), OpenCV, Scikit-learn</a:t>
            </a:r>
            <a:endParaRPr b="0" i="0" sz="1900" u="none" cap="none" strike="noStrike"/>
          </a:p>
        </p:txBody>
      </p:sp>
      <p:sp>
        <p:nvSpPr>
          <p:cNvPr id="98" name="Google Shape;98;p14"/>
          <p:cNvSpPr/>
          <p:nvPr/>
        </p:nvSpPr>
        <p:spPr>
          <a:xfrm>
            <a:off x="879038" y="3351967"/>
            <a:ext cx="12872323" cy="706041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1125974" y="3507581"/>
            <a:ext cx="2720578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Backend</a:t>
            </a:r>
            <a:endParaRPr b="0" i="0" sz="1900" u="none" cap="none" strike="noStrike"/>
          </a:p>
        </p:txBody>
      </p:sp>
      <p:sp>
        <p:nvSpPr>
          <p:cNvPr id="100" name="Google Shape;100;p14"/>
          <p:cNvSpPr/>
          <p:nvPr/>
        </p:nvSpPr>
        <p:spPr>
          <a:xfrm>
            <a:off x="4347805" y="3507581"/>
            <a:ext cx="9156740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Python, Firebase/FastAPI</a:t>
            </a:r>
            <a:endParaRPr b="0" i="0" sz="1900" u="none" cap="none" strike="noStrike"/>
          </a:p>
        </p:txBody>
      </p:sp>
      <p:sp>
        <p:nvSpPr>
          <p:cNvPr id="101" name="Google Shape;101;p14"/>
          <p:cNvSpPr/>
          <p:nvPr/>
        </p:nvSpPr>
        <p:spPr>
          <a:xfrm>
            <a:off x="879038" y="4058007"/>
            <a:ext cx="12872323" cy="706041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1125974" y="4213622"/>
            <a:ext cx="2720578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Frontend</a:t>
            </a:r>
            <a:endParaRPr b="0" i="0" sz="1900" u="none" cap="none" strike="noStrike"/>
          </a:p>
        </p:txBody>
      </p:sp>
      <p:sp>
        <p:nvSpPr>
          <p:cNvPr id="103" name="Google Shape;103;p14"/>
          <p:cNvSpPr/>
          <p:nvPr/>
        </p:nvSpPr>
        <p:spPr>
          <a:xfrm>
            <a:off x="4347805" y="4213622"/>
            <a:ext cx="9156740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Streamlit (Web Demo)</a:t>
            </a:r>
            <a:endParaRPr b="0" i="0" sz="1900" u="none" cap="none" strike="noStrike"/>
          </a:p>
        </p:txBody>
      </p:sp>
      <p:sp>
        <p:nvSpPr>
          <p:cNvPr id="104" name="Google Shape;104;p14"/>
          <p:cNvSpPr/>
          <p:nvPr/>
        </p:nvSpPr>
        <p:spPr>
          <a:xfrm>
            <a:off x="879038" y="4764048"/>
            <a:ext cx="12872323" cy="706041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1125974" y="4919663"/>
            <a:ext cx="2720578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Computer Vision</a:t>
            </a:r>
            <a:endParaRPr b="0" i="0" sz="1900" u="none" cap="none" strike="noStrike"/>
          </a:p>
        </p:txBody>
      </p:sp>
      <p:sp>
        <p:nvSpPr>
          <p:cNvPr id="106" name="Google Shape;106;p14"/>
          <p:cNvSpPr/>
          <p:nvPr/>
        </p:nvSpPr>
        <p:spPr>
          <a:xfrm>
            <a:off x="4347805" y="4919663"/>
            <a:ext cx="9156740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DeepFashion2 dataset, Image Embeddings</a:t>
            </a:r>
            <a:endParaRPr b="0" i="0" sz="1900" u="none" cap="none" strike="noStrike"/>
          </a:p>
        </p:txBody>
      </p:sp>
      <p:sp>
        <p:nvSpPr>
          <p:cNvPr id="107" name="Google Shape;107;p14"/>
          <p:cNvSpPr/>
          <p:nvPr/>
        </p:nvSpPr>
        <p:spPr>
          <a:xfrm>
            <a:off x="879038" y="5470088"/>
            <a:ext cx="12872323" cy="706041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1125974" y="5625703"/>
            <a:ext cx="2720578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Deployment</a:t>
            </a:r>
            <a:endParaRPr b="0" i="0" sz="1900" u="none" cap="none" strike="noStrike"/>
          </a:p>
        </p:txBody>
      </p:sp>
      <p:sp>
        <p:nvSpPr>
          <p:cNvPr id="109" name="Google Shape;109;p14"/>
          <p:cNvSpPr/>
          <p:nvPr/>
        </p:nvSpPr>
        <p:spPr>
          <a:xfrm>
            <a:off x="4347805" y="5625703"/>
            <a:ext cx="9156740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Docker, Google Cloud Platform</a:t>
            </a:r>
            <a:endParaRPr b="0" i="0" sz="1900" u="none" cap="none" strike="noStrike"/>
          </a:p>
        </p:txBody>
      </p:sp>
      <p:sp>
        <p:nvSpPr>
          <p:cNvPr id="110" name="Google Shape;110;p14"/>
          <p:cNvSpPr/>
          <p:nvPr/>
        </p:nvSpPr>
        <p:spPr>
          <a:xfrm>
            <a:off x="863798" y="6469023"/>
            <a:ext cx="12902803" cy="3948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This comprehensive stack ensures high performance, scalability, and robust AI capabilities for ReStyleAI.</a:t>
            </a:r>
            <a:endParaRPr b="0" i="0" sz="1900" u="none" cap="none" strike="noStrike"/>
          </a:p>
        </p:txBody>
      </p:sp>
      <p:sp>
        <p:nvSpPr>
          <p:cNvPr id="111" name="Google Shape;111;p14"/>
          <p:cNvSpPr/>
          <p:nvPr/>
        </p:nvSpPr>
        <p:spPr>
          <a:xfrm flipH="1" rot="10800000">
            <a:off x="12468600" y="7395606"/>
            <a:ext cx="2161800" cy="834000"/>
          </a:xfrm>
          <a:prstGeom prst="roundRect">
            <a:avLst>
              <a:gd fmla="val 50000" name="adj"/>
            </a:avLst>
          </a:prstGeom>
          <a:solidFill>
            <a:srgbClr val="001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5"/>
          <p:cNvSpPr/>
          <p:nvPr/>
        </p:nvSpPr>
        <p:spPr>
          <a:xfrm>
            <a:off x="5668800" y="1648097"/>
            <a:ext cx="76137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100"/>
              <a:buFont typeface="Merriweather"/>
              <a:buNone/>
            </a:pPr>
            <a:r>
              <a:rPr b="0" i="0" lang="en-US" sz="410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System Architecture Overview</a:t>
            </a:r>
            <a:endParaRPr b="0" i="0" sz="4100" u="none" cap="none" strike="noStrike"/>
          </a:p>
        </p:txBody>
      </p:sp>
      <p:sp>
        <p:nvSpPr>
          <p:cNvPr id="118" name="Google Shape;118;p15"/>
          <p:cNvSpPr/>
          <p:nvPr/>
        </p:nvSpPr>
        <p:spPr>
          <a:xfrm>
            <a:off x="6188745" y="3611702"/>
            <a:ext cx="7676400" cy="10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650"/>
              <a:buFont typeface="Merriweather"/>
              <a:buNone/>
            </a:pPr>
            <a:r>
              <a:rPr b="0" i="0" lang="en-US" sz="165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architecture integrates computer vision for attribute analysis, a multimodal AI engine for matching, and a robust backend for seamless operations. Data security and scalability are paramount.</a:t>
            </a:r>
            <a:endParaRPr b="0" i="0" sz="1650" u="none" cap="none" strike="noStrike"/>
          </a:p>
        </p:txBody>
      </p:sp>
      <p:sp>
        <p:nvSpPr>
          <p:cNvPr id="119" name="Google Shape;119;p15"/>
          <p:cNvSpPr/>
          <p:nvPr/>
        </p:nvSpPr>
        <p:spPr>
          <a:xfrm flipH="1" rot="10800000">
            <a:off x="12468600" y="7395606"/>
            <a:ext cx="2161800" cy="834000"/>
          </a:xfrm>
          <a:prstGeom prst="roundRect">
            <a:avLst>
              <a:gd fmla="val 50000" name="adj"/>
            </a:avLst>
          </a:prstGeom>
          <a:solidFill>
            <a:srgbClr val="001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0602" y="146188"/>
            <a:ext cx="2886252" cy="7937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6"/>
          <p:cNvSpPr/>
          <p:nvPr/>
        </p:nvSpPr>
        <p:spPr>
          <a:xfrm>
            <a:off x="626269" y="492085"/>
            <a:ext cx="6317456" cy="5592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500"/>
              <a:buFont typeface="Merriweather"/>
              <a:buNone/>
            </a:pPr>
            <a:r>
              <a:rPr b="0" i="0" lang="en-US" sz="350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Expected Outcomes &amp; Impact</a:t>
            </a:r>
            <a:endParaRPr b="0" i="0" sz="3500" u="none" cap="none" strike="noStrike"/>
          </a:p>
        </p:txBody>
      </p:sp>
      <p:sp>
        <p:nvSpPr>
          <p:cNvPr id="127" name="Google Shape;127;p16"/>
          <p:cNvSpPr/>
          <p:nvPr/>
        </p:nvSpPr>
        <p:spPr>
          <a:xfrm>
            <a:off x="626269" y="1498640"/>
            <a:ext cx="2738914" cy="3355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100"/>
              <a:buFont typeface="Merriweather"/>
              <a:buNone/>
            </a:pPr>
            <a:r>
              <a:rPr b="0" i="0" lang="en-US" sz="210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Technical Milestones</a:t>
            </a:r>
            <a:endParaRPr b="0" i="0" sz="2100" u="none" cap="none" strike="noStrike"/>
          </a:p>
        </p:txBody>
      </p:sp>
      <p:sp>
        <p:nvSpPr>
          <p:cNvPr id="128" name="Google Shape;128;p16"/>
          <p:cNvSpPr/>
          <p:nvPr/>
        </p:nvSpPr>
        <p:spPr>
          <a:xfrm>
            <a:off x="626269" y="2013109"/>
            <a:ext cx="6470690" cy="286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Achieve 85% accuracy in style attribute detection.</a:t>
            </a:r>
            <a:endParaRPr b="0" i="0" sz="1400" u="none" cap="none" strike="noStrike"/>
          </a:p>
        </p:txBody>
      </p:sp>
      <p:sp>
        <p:nvSpPr>
          <p:cNvPr id="129" name="Google Shape;129;p16"/>
          <p:cNvSpPr/>
          <p:nvPr/>
        </p:nvSpPr>
        <p:spPr>
          <a:xfrm>
            <a:off x="626269" y="2361962"/>
            <a:ext cx="6470690" cy="286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Ensure a rapid 3-second matching response time.</a:t>
            </a:r>
            <a:endParaRPr b="0" i="0" sz="1400" u="none" cap="none" strike="noStrike"/>
          </a:p>
        </p:txBody>
      </p:sp>
      <p:sp>
        <p:nvSpPr>
          <p:cNvPr id="130" name="Google Shape;130;p16"/>
          <p:cNvSpPr/>
          <p:nvPr/>
        </p:nvSpPr>
        <p:spPr>
          <a:xfrm>
            <a:off x="626269" y="2710815"/>
            <a:ext cx="6470690" cy="286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Scalable to process over 100,000 clothing items efficiently.</a:t>
            </a:r>
            <a:endParaRPr b="0" i="0" sz="1400" u="none" cap="none" strike="noStrike"/>
          </a:p>
        </p:txBody>
      </p:sp>
      <p:sp>
        <p:nvSpPr>
          <p:cNvPr id="131" name="Google Shape;131;p16"/>
          <p:cNvSpPr/>
          <p:nvPr/>
        </p:nvSpPr>
        <p:spPr>
          <a:xfrm>
            <a:off x="626269" y="3175992"/>
            <a:ext cx="3674745" cy="3355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100"/>
              <a:buFont typeface="Merriweather"/>
              <a:buNone/>
            </a:pPr>
            <a:r>
              <a:rPr b="0" i="0" lang="en-US" sz="210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Environmental Contribution</a:t>
            </a:r>
            <a:endParaRPr b="0" i="0" sz="2100" u="none" cap="none" strike="noStrike"/>
          </a:p>
        </p:txBody>
      </p:sp>
      <p:sp>
        <p:nvSpPr>
          <p:cNvPr id="132" name="Google Shape;132;p16"/>
          <p:cNvSpPr/>
          <p:nvPr/>
        </p:nvSpPr>
        <p:spPr>
          <a:xfrm>
            <a:off x="626269" y="3690461"/>
            <a:ext cx="6470690" cy="286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Save 5kg CO₂ per transaction, significantly reducing carbon footprint.</a:t>
            </a:r>
            <a:endParaRPr b="0" i="0" sz="1400" u="none" cap="none" strike="noStrike"/>
          </a:p>
        </p:txBody>
      </p:sp>
      <p:sp>
        <p:nvSpPr>
          <p:cNvPr id="133" name="Google Shape;133;p16"/>
          <p:cNvSpPr/>
          <p:nvPr/>
        </p:nvSpPr>
        <p:spPr>
          <a:xfrm>
            <a:off x="626269" y="4039314"/>
            <a:ext cx="6470690" cy="286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Conserve 1,000 litres of water per item, promoting resource efficiency.</a:t>
            </a:r>
            <a:endParaRPr b="0" i="0" sz="1400" u="none" cap="none" strike="noStrike"/>
          </a:p>
        </p:txBody>
      </p:sp>
      <p:sp>
        <p:nvSpPr>
          <p:cNvPr id="134" name="Google Shape;134;p16"/>
          <p:cNvSpPr/>
          <p:nvPr/>
        </p:nvSpPr>
        <p:spPr>
          <a:xfrm>
            <a:off x="626269" y="4388168"/>
            <a:ext cx="6470690" cy="286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Targeting a 10-ton waste reduction within the first year of operation.</a:t>
            </a:r>
            <a:endParaRPr b="0" i="0" sz="1400" u="none" cap="none" strike="noStrike"/>
          </a:p>
        </p:txBody>
      </p:sp>
      <p:sp>
        <p:nvSpPr>
          <p:cNvPr id="135" name="Google Shape;135;p16"/>
          <p:cNvSpPr/>
          <p:nvPr/>
        </p:nvSpPr>
        <p:spPr>
          <a:xfrm>
            <a:off x="7541062" y="1498640"/>
            <a:ext cx="3480316" cy="3355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100"/>
              <a:buFont typeface="Merriweather"/>
              <a:buNone/>
            </a:pPr>
            <a:r>
              <a:rPr b="0" i="0" lang="en-US" sz="210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Business Value Proposition</a:t>
            </a:r>
            <a:endParaRPr b="0" i="0" sz="2100" u="none" cap="none" strike="noStrike"/>
          </a:p>
        </p:txBody>
      </p:sp>
      <p:sp>
        <p:nvSpPr>
          <p:cNvPr id="136" name="Google Shape;136;p16"/>
          <p:cNvSpPr/>
          <p:nvPr/>
        </p:nvSpPr>
        <p:spPr>
          <a:xfrm>
            <a:off x="7541062" y="2013109"/>
            <a:ext cx="6470690" cy="5724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Generate revenue through a commission-based model on successful transactions.</a:t>
            </a:r>
            <a:endParaRPr b="0" i="0" sz="1400" u="none" cap="none" strike="noStrike"/>
          </a:p>
        </p:txBody>
      </p:sp>
      <p:sp>
        <p:nvSpPr>
          <p:cNvPr id="137" name="Google Shape;137;p16"/>
          <p:cNvSpPr/>
          <p:nvPr/>
        </p:nvSpPr>
        <p:spPr>
          <a:xfrm>
            <a:off x="7541062" y="2648188"/>
            <a:ext cx="6470690" cy="5724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Unlock diverse brand partnership opportunities for extended reach and value.</a:t>
            </a:r>
            <a:endParaRPr b="0" i="0" sz="1400" u="none" cap="none" strike="noStrike"/>
          </a:p>
        </p:txBody>
      </p:sp>
      <p:sp>
        <p:nvSpPr>
          <p:cNvPr id="138" name="Google Shape;138;p16"/>
          <p:cNvSpPr/>
          <p:nvPr/>
        </p:nvSpPr>
        <p:spPr>
          <a:xfrm>
            <a:off x="7541062" y="3283268"/>
            <a:ext cx="6470690" cy="2862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Position ReStyleAI as a leader in sustainable fashion technology.</a:t>
            </a:r>
            <a:endParaRPr b="0" i="0" sz="1400" u="none" cap="none" strike="noStrike"/>
          </a:p>
        </p:txBody>
      </p:sp>
      <p:sp>
        <p:nvSpPr>
          <p:cNvPr id="139" name="Google Shape;139;p16"/>
          <p:cNvSpPr/>
          <p:nvPr/>
        </p:nvSpPr>
        <p:spPr>
          <a:xfrm flipH="1" rot="10800000">
            <a:off x="12468600" y="7395606"/>
            <a:ext cx="2161800" cy="834000"/>
          </a:xfrm>
          <a:prstGeom prst="roundRect">
            <a:avLst>
              <a:gd fmla="val 50000" name="adj"/>
            </a:avLst>
          </a:prstGeom>
          <a:solidFill>
            <a:srgbClr val="001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0" name="Google Shape;14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1062" y="3770709"/>
            <a:ext cx="6470690" cy="4427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6" name="Google Shape;14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236827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/>
          <p:nvPr/>
        </p:nvSpPr>
        <p:spPr>
          <a:xfrm>
            <a:off x="626269" y="2728913"/>
            <a:ext cx="9584055" cy="5592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500"/>
              <a:buFont typeface="Merriweather"/>
              <a:buNone/>
            </a:pPr>
            <a:r>
              <a:rPr b="0" i="0" lang="en-US" sz="350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Implementation Roadmap: Phased Approach</a:t>
            </a:r>
            <a:endParaRPr b="0" i="0" sz="3500" u="none" cap="none" strike="noStrike"/>
          </a:p>
        </p:txBody>
      </p:sp>
      <p:sp>
        <p:nvSpPr>
          <p:cNvPr id="148" name="Google Shape;148;p17"/>
          <p:cNvSpPr/>
          <p:nvPr/>
        </p:nvSpPr>
        <p:spPr>
          <a:xfrm>
            <a:off x="626269" y="5517833"/>
            <a:ext cx="13377862" cy="22860"/>
          </a:xfrm>
          <a:prstGeom prst="roundRect">
            <a:avLst>
              <a:gd fmla="val 328785" name="adj"/>
            </a:avLst>
          </a:prstGeom>
          <a:solidFill>
            <a:srgbClr val="194A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7"/>
          <p:cNvSpPr/>
          <p:nvPr/>
        </p:nvSpPr>
        <p:spPr>
          <a:xfrm>
            <a:off x="3903226" y="4981039"/>
            <a:ext cx="22860" cy="536853"/>
          </a:xfrm>
          <a:prstGeom prst="roundRect">
            <a:avLst>
              <a:gd fmla="val 328785" name="adj"/>
            </a:avLst>
          </a:prstGeom>
          <a:solidFill>
            <a:srgbClr val="194A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7"/>
          <p:cNvSpPr/>
          <p:nvPr/>
        </p:nvSpPr>
        <p:spPr>
          <a:xfrm>
            <a:off x="3713440" y="5316557"/>
            <a:ext cx="402550" cy="402550"/>
          </a:xfrm>
          <a:prstGeom prst="roundRect">
            <a:avLst>
              <a:gd fmla="val 18671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7"/>
          <p:cNvSpPr/>
          <p:nvPr/>
        </p:nvSpPr>
        <p:spPr>
          <a:xfrm>
            <a:off x="3780473" y="5350014"/>
            <a:ext cx="268367" cy="3355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erriweather"/>
              <a:buNone/>
            </a:pPr>
            <a:r>
              <a:rPr b="0" i="0" lang="en-US" sz="21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b="0" i="0" sz="2100" u="none" cap="none" strike="noStrike"/>
          </a:p>
        </p:txBody>
      </p:sp>
      <p:sp>
        <p:nvSpPr>
          <p:cNvPr id="152" name="Google Shape;152;p17"/>
          <p:cNvSpPr/>
          <p:nvPr/>
        </p:nvSpPr>
        <p:spPr>
          <a:xfrm>
            <a:off x="2188845" y="3842742"/>
            <a:ext cx="3451860" cy="2795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Merriweather"/>
              <a:buNone/>
            </a:pPr>
            <a:r>
              <a:rPr b="0" i="0" lang="en-US" sz="175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Phase 1: Prototype Development</a:t>
            </a:r>
            <a:endParaRPr b="0" i="0" sz="1750" u="none" cap="none" strike="noStrike"/>
          </a:p>
        </p:txBody>
      </p:sp>
      <p:sp>
        <p:nvSpPr>
          <p:cNvPr id="153" name="Google Shape;153;p17"/>
          <p:cNvSpPr/>
          <p:nvPr/>
        </p:nvSpPr>
        <p:spPr>
          <a:xfrm>
            <a:off x="805220" y="4229576"/>
            <a:ext cx="6219230" cy="5724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None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Focus on core AI matching engine, basic frontend, and initial dataset training. Deliverables: MVP with image upload and basic matching.</a:t>
            </a:r>
            <a:endParaRPr b="0" i="0" sz="1400" u="none" cap="none" strike="noStrike"/>
          </a:p>
        </p:txBody>
      </p:sp>
      <p:sp>
        <p:nvSpPr>
          <p:cNvPr id="154" name="Google Shape;154;p17"/>
          <p:cNvSpPr/>
          <p:nvPr/>
        </p:nvSpPr>
        <p:spPr>
          <a:xfrm>
            <a:off x="7303532" y="5517773"/>
            <a:ext cx="22860" cy="536853"/>
          </a:xfrm>
          <a:prstGeom prst="roundRect">
            <a:avLst>
              <a:gd fmla="val 328785" name="adj"/>
            </a:avLst>
          </a:prstGeom>
          <a:solidFill>
            <a:srgbClr val="194A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7"/>
          <p:cNvSpPr/>
          <p:nvPr/>
        </p:nvSpPr>
        <p:spPr>
          <a:xfrm>
            <a:off x="7113746" y="5316557"/>
            <a:ext cx="402550" cy="402550"/>
          </a:xfrm>
          <a:prstGeom prst="roundRect">
            <a:avLst>
              <a:gd fmla="val 18671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7180778" y="5350014"/>
            <a:ext cx="268367" cy="3355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erriweather"/>
              <a:buNone/>
            </a:pPr>
            <a:r>
              <a:rPr b="0" i="0" lang="en-US" sz="21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b="0" i="0" sz="2100" u="none" cap="none" strike="noStrike"/>
          </a:p>
        </p:txBody>
      </p:sp>
      <p:sp>
        <p:nvSpPr>
          <p:cNvPr id="157" name="Google Shape;157;p17"/>
          <p:cNvSpPr/>
          <p:nvPr/>
        </p:nvSpPr>
        <p:spPr>
          <a:xfrm>
            <a:off x="5673566" y="6233636"/>
            <a:ext cx="3283029" cy="2795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Merriweather"/>
              <a:buNone/>
            </a:pPr>
            <a:r>
              <a:rPr b="0" i="0" lang="en-US" sz="175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Phase 2: Feature Enhancement</a:t>
            </a:r>
            <a:endParaRPr b="0" i="0" sz="1750" u="none" cap="none" strike="noStrike"/>
          </a:p>
        </p:txBody>
      </p:sp>
      <p:sp>
        <p:nvSpPr>
          <p:cNvPr id="158" name="Google Shape;158;p17"/>
          <p:cNvSpPr/>
          <p:nvPr/>
        </p:nvSpPr>
        <p:spPr>
          <a:xfrm>
            <a:off x="4205526" y="6620470"/>
            <a:ext cx="6219230" cy="5724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None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Integrate environmental impact calculation, expand dataset, refine UI/UX, and develop robust backend. Deliverables: Impact Dashboard.</a:t>
            </a:r>
            <a:endParaRPr b="0" i="0" sz="1400" u="none" cap="none" strike="noStrike"/>
          </a:p>
        </p:txBody>
      </p:sp>
      <p:sp>
        <p:nvSpPr>
          <p:cNvPr id="159" name="Google Shape;159;p17"/>
          <p:cNvSpPr/>
          <p:nvPr/>
        </p:nvSpPr>
        <p:spPr>
          <a:xfrm>
            <a:off x="10703957" y="4981039"/>
            <a:ext cx="22860" cy="536853"/>
          </a:xfrm>
          <a:prstGeom prst="roundRect">
            <a:avLst>
              <a:gd fmla="val 328785" name="adj"/>
            </a:avLst>
          </a:prstGeom>
          <a:solidFill>
            <a:srgbClr val="194A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0514171" y="5316557"/>
            <a:ext cx="402550" cy="402550"/>
          </a:xfrm>
          <a:prstGeom prst="roundRect">
            <a:avLst>
              <a:gd fmla="val 18671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0581203" y="5350014"/>
            <a:ext cx="268367" cy="3355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100"/>
              <a:buFont typeface="Merriweather"/>
              <a:buNone/>
            </a:pPr>
            <a:r>
              <a:rPr b="0" i="0" lang="en-US" sz="21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b="0" i="0" sz="2100" u="none" cap="none" strike="noStrike"/>
          </a:p>
        </p:txBody>
      </p:sp>
      <p:sp>
        <p:nvSpPr>
          <p:cNvPr id="162" name="Google Shape;162;p17"/>
          <p:cNvSpPr/>
          <p:nvPr/>
        </p:nvSpPr>
        <p:spPr>
          <a:xfrm>
            <a:off x="9062204" y="3556516"/>
            <a:ext cx="3306723" cy="2795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Merriweather"/>
              <a:buNone/>
            </a:pPr>
            <a:r>
              <a:rPr b="0" i="0" lang="en-US" sz="175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Phase 3: Scaling &amp; Deployment</a:t>
            </a:r>
            <a:endParaRPr b="0" i="0" sz="1750" u="none" cap="none" strike="noStrike"/>
          </a:p>
        </p:txBody>
      </p:sp>
      <p:sp>
        <p:nvSpPr>
          <p:cNvPr id="163" name="Google Shape;163;p17"/>
          <p:cNvSpPr/>
          <p:nvPr/>
        </p:nvSpPr>
        <p:spPr>
          <a:xfrm>
            <a:off x="7605951" y="3943350"/>
            <a:ext cx="6219230" cy="8586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Merriweather"/>
              <a:buNone/>
            </a:pPr>
            <a:r>
              <a:rPr b="0" i="0" lang="en-US" sz="14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Optimise for large-scale deployment, implement advanced analytics, and explore brand integrations. Deliverables: Production-ready platform.</a:t>
            </a:r>
            <a:endParaRPr b="0" i="0" sz="1400" u="none" cap="none" strike="noStrike"/>
          </a:p>
        </p:txBody>
      </p:sp>
      <p:sp>
        <p:nvSpPr>
          <p:cNvPr id="164" name="Google Shape;164;p17"/>
          <p:cNvSpPr/>
          <p:nvPr/>
        </p:nvSpPr>
        <p:spPr>
          <a:xfrm flipH="1" rot="10800000">
            <a:off x="12468600" y="7395606"/>
            <a:ext cx="2161800" cy="834000"/>
          </a:xfrm>
          <a:prstGeom prst="roundRect">
            <a:avLst>
              <a:gd fmla="val 50000" name="adj"/>
            </a:avLst>
          </a:prstGeom>
          <a:solidFill>
            <a:srgbClr val="001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7"/>
          <p:cNvPicPr preferRelativeResize="0"/>
          <p:nvPr/>
        </p:nvPicPr>
        <p:blipFill rotWithShape="1">
          <a:blip r:embed="rId4">
            <a:alphaModFix/>
          </a:blip>
          <a:srcRect b="19813" l="0" r="0" t="0"/>
          <a:stretch/>
        </p:blipFill>
        <p:spPr>
          <a:xfrm>
            <a:off x="5620171" y="304925"/>
            <a:ext cx="3390050" cy="176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/>
          <p:nvPr/>
        </p:nvSpPr>
        <p:spPr>
          <a:xfrm>
            <a:off x="852845" y="670084"/>
            <a:ext cx="12394525" cy="7614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63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750"/>
              <a:buFont typeface="Merriweather"/>
              <a:buNone/>
            </a:pPr>
            <a:r>
              <a:rPr b="0" i="0" lang="en-US" sz="475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Key Deliverables &amp; Competitive Advantage</a:t>
            </a:r>
            <a:endParaRPr b="0" i="0" sz="4750" u="none" cap="none" strike="noStrike"/>
          </a:p>
        </p:txBody>
      </p:sp>
      <p:sp>
        <p:nvSpPr>
          <p:cNvPr id="172" name="Google Shape;172;p18"/>
          <p:cNvSpPr/>
          <p:nvPr/>
        </p:nvSpPr>
        <p:spPr>
          <a:xfrm>
            <a:off x="852845" y="2040493"/>
            <a:ext cx="3654981" cy="4568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61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850"/>
              <a:buFont typeface="Merriweather"/>
              <a:buNone/>
            </a:pPr>
            <a:r>
              <a:rPr b="0" i="0" lang="en-US" sz="285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Key Deliverables</a:t>
            </a:r>
            <a:endParaRPr b="0" i="0" sz="2850" u="none" cap="none" strike="noStrike"/>
          </a:p>
        </p:txBody>
      </p:sp>
      <p:sp>
        <p:nvSpPr>
          <p:cNvPr id="173" name="Google Shape;173;p18"/>
          <p:cNvSpPr/>
          <p:nvPr/>
        </p:nvSpPr>
        <p:spPr>
          <a:xfrm>
            <a:off x="852845" y="2740938"/>
            <a:ext cx="6165175" cy="1169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Functional Prototype: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A web demo showcasing image upload and AI-powered matching capabilities.</a:t>
            </a:r>
            <a:endParaRPr b="0" i="0" sz="1900" u="none" cap="none" strike="noStrike"/>
          </a:p>
        </p:txBody>
      </p:sp>
      <p:sp>
        <p:nvSpPr>
          <p:cNvPr id="174" name="Google Shape;174;p18"/>
          <p:cNvSpPr/>
          <p:nvPr/>
        </p:nvSpPr>
        <p:spPr>
          <a:xfrm>
            <a:off x="852845" y="3995976"/>
            <a:ext cx="6165175" cy="779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Impact Dashboard: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Real-time visualisation of CO₂ and water savings per transaction.</a:t>
            </a:r>
            <a:endParaRPr b="0" i="0" sz="1900" u="none" cap="none" strike="noStrike"/>
          </a:p>
        </p:txBody>
      </p:sp>
      <p:sp>
        <p:nvSpPr>
          <p:cNvPr id="175" name="Google Shape;175;p18"/>
          <p:cNvSpPr/>
          <p:nvPr/>
        </p:nvSpPr>
        <p:spPr>
          <a:xfrm>
            <a:off x="852845" y="4861084"/>
            <a:ext cx="6165175" cy="1169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Technical Documentation: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Comprehensive details on algorithm design, validation approach, and system architecture.</a:t>
            </a:r>
            <a:endParaRPr b="0" i="0" sz="1900" u="none" cap="none" strike="noStrike"/>
          </a:p>
        </p:txBody>
      </p:sp>
      <p:sp>
        <p:nvSpPr>
          <p:cNvPr id="176" name="Google Shape;176;p18"/>
          <p:cNvSpPr/>
          <p:nvPr/>
        </p:nvSpPr>
        <p:spPr>
          <a:xfrm>
            <a:off x="7620000" y="2040493"/>
            <a:ext cx="4090392" cy="4568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61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850"/>
              <a:buFont typeface="Merriweather"/>
              <a:buNone/>
            </a:pPr>
            <a:r>
              <a:rPr b="0" i="0" lang="en-US" sz="285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Competitive Advantage</a:t>
            </a:r>
            <a:endParaRPr b="0" i="0" sz="2850" u="none" cap="none" strike="noStrike"/>
          </a:p>
        </p:txBody>
      </p:sp>
      <p:sp>
        <p:nvSpPr>
          <p:cNvPr id="177" name="Google Shape;177;p18"/>
          <p:cNvSpPr/>
          <p:nvPr/>
        </p:nvSpPr>
        <p:spPr>
          <a:xfrm>
            <a:off x="7620000" y="2740938"/>
            <a:ext cx="6165175" cy="1169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first AI solution uniquely focused on </a:t>
            </a:r>
            <a:r>
              <a:rPr b="1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style compatibility</a:t>
            </a: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for circular fashion, addressing a critical market gap.</a:t>
            </a:r>
            <a:endParaRPr b="0" i="0" sz="1900" u="none" cap="none" strike="noStrike"/>
          </a:p>
        </p:txBody>
      </p:sp>
      <p:sp>
        <p:nvSpPr>
          <p:cNvPr id="178" name="Google Shape;178;p18"/>
          <p:cNvSpPr/>
          <p:nvPr/>
        </p:nvSpPr>
        <p:spPr>
          <a:xfrm>
            <a:off x="7620000" y="3995976"/>
            <a:ext cx="6165175" cy="1169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Our </a:t>
            </a:r>
            <a:r>
              <a:rPr b="1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patent-pending matching algorithm</a:t>
            </a: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ensures superior accuracy and relevance in recommendations.</a:t>
            </a:r>
            <a:endParaRPr b="0" i="0" sz="1900" u="none" cap="none" strike="noStrike"/>
          </a:p>
        </p:txBody>
      </p:sp>
      <p:sp>
        <p:nvSpPr>
          <p:cNvPr id="179" name="Google Shape;179;p18"/>
          <p:cNvSpPr/>
          <p:nvPr/>
        </p:nvSpPr>
        <p:spPr>
          <a:xfrm>
            <a:off x="7620000" y="5251013"/>
            <a:ext cx="6165175" cy="11697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Seamless </a:t>
            </a:r>
            <a:r>
              <a:rPr b="1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integration with sustainability metrics</a:t>
            </a: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provides tangible environmental benefits, setting us apart.</a:t>
            </a:r>
            <a:endParaRPr b="0" i="0" sz="1900" u="none" cap="none" strike="noStrike"/>
          </a:p>
        </p:txBody>
      </p:sp>
      <p:sp>
        <p:nvSpPr>
          <p:cNvPr id="180" name="Google Shape;180;p18"/>
          <p:cNvSpPr/>
          <p:nvPr/>
        </p:nvSpPr>
        <p:spPr>
          <a:xfrm>
            <a:off x="852845" y="6780133"/>
            <a:ext cx="12924711" cy="779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ReStyleAI is poised to transform the fashion industry by making circularity not just sustainable, but also stylish and smart.</a:t>
            </a:r>
            <a:endParaRPr b="0" i="0" sz="1900" u="none" cap="none" strike="noStrike"/>
          </a:p>
        </p:txBody>
      </p:sp>
      <p:sp>
        <p:nvSpPr>
          <p:cNvPr id="181" name="Google Shape;181;p18"/>
          <p:cNvSpPr/>
          <p:nvPr/>
        </p:nvSpPr>
        <p:spPr>
          <a:xfrm flipH="1" rot="10800000">
            <a:off x="12468600" y="7395606"/>
            <a:ext cx="2161800" cy="834000"/>
          </a:xfrm>
          <a:prstGeom prst="roundRect">
            <a:avLst>
              <a:gd fmla="val 50000" name="adj"/>
            </a:avLst>
          </a:prstGeom>
          <a:solidFill>
            <a:srgbClr val="001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/>
          <p:nvPr/>
        </p:nvSpPr>
        <p:spPr>
          <a:xfrm flipH="1" rot="10800000">
            <a:off x="12468600" y="7395606"/>
            <a:ext cx="2161800" cy="834000"/>
          </a:xfrm>
          <a:prstGeom prst="roundRect">
            <a:avLst>
              <a:gd fmla="val 50000" name="adj"/>
            </a:avLst>
          </a:prstGeom>
          <a:solidFill>
            <a:srgbClr val="001D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3607050" y="6830250"/>
            <a:ext cx="74163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8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Submitted By: </a:t>
            </a:r>
            <a:r>
              <a:rPr lang="en-US" sz="18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DEEPIKA NARENDRAN</a:t>
            </a:r>
            <a:endParaRPr sz="1800">
              <a:solidFill>
                <a:srgbClr val="E2E6E9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ctr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8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Mail ID: Deepika2.ytb@gmail.com</a:t>
            </a:r>
            <a:endParaRPr sz="1800">
              <a:solidFill>
                <a:srgbClr val="E2E6E9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1980439" y="396290"/>
            <a:ext cx="10669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FFFFFF"/>
                </a:solidFill>
              </a:rPr>
              <a:t>Conclusion &amp; Impact</a:t>
            </a:r>
            <a:endParaRPr b="1" sz="3500">
              <a:solidFill>
                <a:srgbClr val="FFFFFF"/>
              </a:solidFill>
            </a:endParaRPr>
          </a:p>
        </p:txBody>
      </p:sp>
      <p:pic>
        <p:nvPicPr>
          <p:cNvPr id="190" name="Google Shape;190;p19"/>
          <p:cNvPicPr preferRelativeResize="0"/>
          <p:nvPr/>
        </p:nvPicPr>
        <p:blipFill rotWithShape="1">
          <a:blip r:embed="rId3">
            <a:alphaModFix/>
          </a:blip>
          <a:srcRect b="0" l="0" r="5758" t="0"/>
          <a:stretch/>
        </p:blipFill>
        <p:spPr>
          <a:xfrm>
            <a:off x="6711800" y="2849413"/>
            <a:ext cx="3822200" cy="384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33997" y="2849410"/>
            <a:ext cx="3822201" cy="384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9"/>
          <p:cNvSpPr txBox="1"/>
          <p:nvPr/>
        </p:nvSpPr>
        <p:spPr>
          <a:xfrm>
            <a:off x="217654" y="2878500"/>
            <a:ext cx="6378900" cy="3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76A5AF"/>
                </a:solidFill>
              </a:rPr>
              <a:t>Measurable Impact</a:t>
            </a:r>
            <a:endParaRPr b="1"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Metric	                  Immediate Goal	        Year 1 Target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CO₂ Reduction	         5kg per item	        10 tons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Water Conservation	1,000L per item	         2 million liters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Textile Waste Diverted	85% matched items	8 tons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76A5AF"/>
                </a:solidFill>
              </a:rPr>
              <a:t>Future Roadmap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Phase 1 (Scale)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Mobile app with AR try-on feature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Blockchain verification for item history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Phase 2 (Global)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Integration with retail POS systems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6A5AF"/>
                </a:solidFill>
              </a:rPr>
              <a:t>AI-driven textile recycling optimization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76A5AF"/>
                </a:solidFill>
              </a:rPr>
              <a:t>Phase 3 (Pilot)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76A5AF"/>
                </a:solidFill>
              </a:rPr>
              <a:t>Campus implementation at 3 universities</a:t>
            </a:r>
            <a:endParaRPr>
              <a:solidFill>
                <a:srgbClr val="76A5A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76A5AF"/>
                </a:solidFill>
              </a:rPr>
              <a:t>Partner with 5 sustainable brands</a:t>
            </a:r>
            <a:endParaRPr>
              <a:solidFill>
                <a:srgbClr val="76A5AF"/>
              </a:solidFill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2284658" y="7833292"/>
            <a:ext cx="100611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FFFF"/>
                </a:solidFill>
              </a:rPr>
              <a:t>"Joining the fashion revolution where every matched style heals our planet"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194" name="Google Shape;194;p19"/>
          <p:cNvSpPr txBox="1"/>
          <p:nvPr/>
        </p:nvSpPr>
        <p:spPr>
          <a:xfrm>
            <a:off x="3271503" y="1302509"/>
            <a:ext cx="80874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D0E0E3"/>
                </a:solidFill>
              </a:rPr>
              <a:t>"We transform fashion waste by treating style as renewable energy."</a:t>
            </a:r>
            <a:endParaRPr>
              <a:solidFill>
                <a:srgbClr val="D0E0E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0E0E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D0E0E3"/>
                </a:solidFill>
              </a:rPr>
              <a:t>First solution merging computer vision, behavioral economics, and circular economy principles</a:t>
            </a:r>
            <a:endParaRPr>
              <a:solidFill>
                <a:srgbClr val="D0E0E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D0E0E3"/>
                </a:solidFill>
              </a:rPr>
              <a:t>Demonstrable 10X improvement over current resale platforms</a:t>
            </a:r>
            <a:endParaRPr>
              <a:solidFill>
                <a:srgbClr val="D0E0E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